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305" r:id="rId6"/>
    <p:sldId id="306" r:id="rId7"/>
    <p:sldId id="315" r:id="rId8"/>
    <p:sldId id="260" r:id="rId9"/>
    <p:sldId id="307" r:id="rId10"/>
    <p:sldId id="308" r:id="rId11"/>
    <p:sldId id="309" r:id="rId12"/>
    <p:sldId id="261" r:id="rId13"/>
    <p:sldId id="310" r:id="rId14"/>
    <p:sldId id="313" r:id="rId15"/>
    <p:sldId id="312" r:id="rId16"/>
    <p:sldId id="314" r:id="rId17"/>
    <p:sldId id="311" r:id="rId1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ExtraBold" panose="00000900000000000000" pitchFamily="2" charset="0"/>
      <p:bold r:id="rId24"/>
      <p:boldItalic r:id="rId25"/>
    </p:embeddedFont>
    <p:embeddedFont>
      <p:font typeface="Montserrat ExtraLight" panose="000003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A66360-7376-480B-9E76-A1BBF434B50F}">
  <a:tblStyle styleId="{DBA66360-7376-480B-9E76-A1BBF434B5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6256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3365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814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116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035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655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862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751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339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836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0" r:id="rId6"/>
    <p:sldLayoutId id="2147483661" r:id="rId7"/>
    <p:sldLayoutId id="214748366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992257" y="1890871"/>
            <a:ext cx="7159486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 DETECTOR and TRANSLATOR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PREETI NANDA MANTRY (21/10/JC/031)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KRISHNA DASH (21/10/JC/043)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GUIDED BY- DR. PIYUSH PRATAP SINGH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NLP MINI PROJECT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5031774" cy="895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C000"/>
                </a:solidFill>
              </a:rPr>
              <a:t>Function to convert language</a:t>
            </a:r>
            <a:endParaRPr sz="1800" b="1" dirty="0">
              <a:solidFill>
                <a:srgbClr val="FFC000"/>
              </a:solidFill>
            </a:endParaRPr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630785" y="1058687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140D4-1325-8F53-4B1B-211AD21B4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6" t="12637" r="37907" b="55762"/>
          <a:stretch/>
        </p:blipFill>
        <p:spPr>
          <a:xfrm>
            <a:off x="1736906" y="1542343"/>
            <a:ext cx="5670187" cy="2058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703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056113" y="3923297"/>
            <a:ext cx="5031774" cy="895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FFC000"/>
                </a:solidFill>
              </a:rPr>
              <a:t>Function to Give Audio Output</a:t>
            </a:r>
            <a:endParaRPr sz="1800" b="1" dirty="0">
              <a:solidFill>
                <a:srgbClr val="FFC000"/>
              </a:solidFill>
            </a:endParaRPr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630785" y="1058687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AC90F-9027-8714-9F0C-E7ED3C925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7" t="26305" r="37154" b="49391"/>
          <a:stretch/>
        </p:blipFill>
        <p:spPr>
          <a:xfrm>
            <a:off x="1977483" y="1735194"/>
            <a:ext cx="5791200" cy="18629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2538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787350"/>
            <a:ext cx="4233014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Lets run the program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!!!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" name="Google Shape;13989;p85">
            <a:extLst>
              <a:ext uri="{FF2B5EF4-FFF2-40B4-BE49-F238E27FC236}">
                <a16:creationId xmlns:a16="http://schemas.microsoft.com/office/drawing/2014/main" id="{4AE5F11A-C324-829B-0280-FBC149913A17}"/>
              </a:ext>
            </a:extLst>
          </p:cNvPr>
          <p:cNvGrpSpPr/>
          <p:nvPr/>
        </p:nvGrpSpPr>
        <p:grpSpPr>
          <a:xfrm>
            <a:off x="6053323" y="3863546"/>
            <a:ext cx="332012" cy="355454"/>
            <a:chOff x="7055134" y="2919170"/>
            <a:chExt cx="290321" cy="310820"/>
          </a:xfrm>
        </p:grpSpPr>
        <p:sp>
          <p:nvSpPr>
            <p:cNvPr id="3" name="Google Shape;13990;p85">
              <a:extLst>
                <a:ext uri="{FF2B5EF4-FFF2-40B4-BE49-F238E27FC236}">
                  <a16:creationId xmlns:a16="http://schemas.microsoft.com/office/drawing/2014/main" id="{200DECE8-E4F5-F97D-7309-6A97E02BF99D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991;p85">
              <a:extLst>
                <a:ext uri="{FF2B5EF4-FFF2-40B4-BE49-F238E27FC236}">
                  <a16:creationId xmlns:a16="http://schemas.microsoft.com/office/drawing/2014/main" id="{470E41A0-7528-9C4C-F902-FA38FD018229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992;p85">
              <a:extLst>
                <a:ext uri="{FF2B5EF4-FFF2-40B4-BE49-F238E27FC236}">
                  <a16:creationId xmlns:a16="http://schemas.microsoft.com/office/drawing/2014/main" id="{582D0CDB-BE4B-4A6E-0B1D-1B0A7306ACB6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993;p85">
              <a:extLst>
                <a:ext uri="{FF2B5EF4-FFF2-40B4-BE49-F238E27FC236}">
                  <a16:creationId xmlns:a16="http://schemas.microsoft.com/office/drawing/2014/main" id="{E9E5ACD9-67A2-BDEE-1BA2-C962BADE115E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994;p85">
              <a:extLst>
                <a:ext uri="{FF2B5EF4-FFF2-40B4-BE49-F238E27FC236}">
                  <a16:creationId xmlns:a16="http://schemas.microsoft.com/office/drawing/2014/main" id="{76257038-26DF-6627-47BB-49A310FE382B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995;p85">
              <a:extLst>
                <a:ext uri="{FF2B5EF4-FFF2-40B4-BE49-F238E27FC236}">
                  <a16:creationId xmlns:a16="http://schemas.microsoft.com/office/drawing/2014/main" id="{F068F50B-4F42-E755-4CFC-7FE02554CBC9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996;p85">
              <a:extLst>
                <a:ext uri="{FF2B5EF4-FFF2-40B4-BE49-F238E27FC236}">
                  <a16:creationId xmlns:a16="http://schemas.microsoft.com/office/drawing/2014/main" id="{AEC25CE7-8D64-8309-38CE-91F9D412F430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997;p85">
              <a:extLst>
                <a:ext uri="{FF2B5EF4-FFF2-40B4-BE49-F238E27FC236}">
                  <a16:creationId xmlns:a16="http://schemas.microsoft.com/office/drawing/2014/main" id="{C289AC8E-0DD0-1390-DE1E-3FF56053E142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998;p85">
              <a:extLst>
                <a:ext uri="{FF2B5EF4-FFF2-40B4-BE49-F238E27FC236}">
                  <a16:creationId xmlns:a16="http://schemas.microsoft.com/office/drawing/2014/main" id="{038976D8-99E1-DBFB-D61F-0ED569347BEB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999;p85">
              <a:extLst>
                <a:ext uri="{FF2B5EF4-FFF2-40B4-BE49-F238E27FC236}">
                  <a16:creationId xmlns:a16="http://schemas.microsoft.com/office/drawing/2014/main" id="{4F519E8E-6913-E266-66FA-7A7082C4A507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000;p85">
              <a:extLst>
                <a:ext uri="{FF2B5EF4-FFF2-40B4-BE49-F238E27FC236}">
                  <a16:creationId xmlns:a16="http://schemas.microsoft.com/office/drawing/2014/main" id="{E4B2045C-726B-43AB-2252-E0D4863942ED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001;p85">
              <a:extLst>
                <a:ext uri="{FF2B5EF4-FFF2-40B4-BE49-F238E27FC236}">
                  <a16:creationId xmlns:a16="http://schemas.microsoft.com/office/drawing/2014/main" id="{6BCB9048-FE39-0367-AB11-0F71A0431A43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002;p85">
              <a:extLst>
                <a:ext uri="{FF2B5EF4-FFF2-40B4-BE49-F238E27FC236}">
                  <a16:creationId xmlns:a16="http://schemas.microsoft.com/office/drawing/2014/main" id="{8E2E5F59-B499-5A25-B337-9F73CFF826E2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003;p85">
              <a:extLst>
                <a:ext uri="{FF2B5EF4-FFF2-40B4-BE49-F238E27FC236}">
                  <a16:creationId xmlns:a16="http://schemas.microsoft.com/office/drawing/2014/main" id="{6F84DDD0-C94C-31EB-7A10-3DD2531611BE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ython_eWWoviHh98">
            <a:hlinkClick r:id="" action="ppaction://media"/>
            <a:extLst>
              <a:ext uri="{FF2B5EF4-FFF2-40B4-BE49-F238E27FC236}">
                <a16:creationId xmlns:a16="http://schemas.microsoft.com/office/drawing/2014/main" id="{FE6FC0DC-347C-BD20-A7E7-DA40EE3731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2825" y="386576"/>
            <a:ext cx="7118350" cy="450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8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FF0852-1FC2-85D9-F00B-F429056E0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48" y="360091"/>
            <a:ext cx="6809704" cy="442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54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9EAE030-ACE4-9DE9-A2E1-6B0682645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69"/>
          <a:stretch/>
        </p:blipFill>
        <p:spPr>
          <a:xfrm>
            <a:off x="1013305" y="382394"/>
            <a:ext cx="7117389" cy="437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52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847CA6-6060-2C49-71C1-BC49F3B57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0" b="18772"/>
          <a:stretch/>
        </p:blipFill>
        <p:spPr>
          <a:xfrm>
            <a:off x="1013305" y="564530"/>
            <a:ext cx="7117389" cy="401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16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787350"/>
            <a:ext cx="4233014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!!!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455882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OUR PROJECT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We have designed a language detector: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IN" sz="1800" dirty="0"/>
              <a:t>U</a:t>
            </a:r>
            <a:r>
              <a:rPr lang="en" sz="1800" dirty="0"/>
              <a:t>ses python </a:t>
            </a:r>
            <a:r>
              <a:rPr lang="en" sz="1800" b="1" u="sng" dirty="0"/>
              <a:t>langdetect API </a:t>
            </a:r>
            <a:r>
              <a:rPr lang="en" sz="1800" dirty="0"/>
              <a:t>for langauge detection.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IN" sz="1800" dirty="0"/>
              <a:t>G</a:t>
            </a:r>
            <a:r>
              <a:rPr lang="en" sz="1800" dirty="0"/>
              <a:t>UI based interface</a:t>
            </a:r>
            <a:endParaRPr sz="1800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800" dirty="0"/>
              <a:t>Users can directly give input from a pdf file or a text input.</a:t>
            </a:r>
            <a:endParaRPr sz="1800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800" b="1" dirty="0">
                <a:uFill>
                  <a:noFill/>
                </a:uFill>
              </a:rPr>
              <a:t>A converter feature (</a:t>
            </a:r>
            <a:r>
              <a:rPr lang="en" sz="1800" b="1" i="1" u="sng" dirty="0">
                <a:uFill>
                  <a:noFill/>
                </a:uFill>
              </a:rPr>
              <a:t>to any language</a:t>
            </a:r>
            <a:r>
              <a:rPr lang="en" sz="1800" b="1" dirty="0">
                <a:uFill>
                  <a:noFill/>
                </a:uFill>
              </a:rPr>
              <a:t>)</a:t>
            </a:r>
            <a:r>
              <a:rPr lang="en" sz="1800" dirty="0"/>
              <a:t>.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IN" sz="1800" dirty="0"/>
              <a:t>Language audio player</a:t>
            </a:r>
            <a:endParaRPr lang="en" sz="18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026195" y="2825787"/>
            <a:ext cx="4419879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Libraries Used!</a:t>
            </a:r>
            <a:endParaRPr sz="4000" dirty="0"/>
          </a:p>
        </p:txBody>
      </p:sp>
      <p:grpSp>
        <p:nvGrpSpPr>
          <p:cNvPr id="8" name="Google Shape;14263;p85">
            <a:extLst>
              <a:ext uri="{FF2B5EF4-FFF2-40B4-BE49-F238E27FC236}">
                <a16:creationId xmlns:a16="http://schemas.microsoft.com/office/drawing/2014/main" id="{0F7989C2-0793-F1D3-EEEF-74401618A127}"/>
              </a:ext>
            </a:extLst>
          </p:cNvPr>
          <p:cNvGrpSpPr/>
          <p:nvPr/>
        </p:nvGrpSpPr>
        <p:grpSpPr>
          <a:xfrm>
            <a:off x="3737706" y="2825787"/>
            <a:ext cx="384441" cy="456129"/>
            <a:chOff x="1394741" y="1512061"/>
            <a:chExt cx="252444" cy="351722"/>
          </a:xfrm>
        </p:grpSpPr>
        <p:sp>
          <p:nvSpPr>
            <p:cNvPr id="9" name="Google Shape;14264;p85">
              <a:extLst>
                <a:ext uri="{FF2B5EF4-FFF2-40B4-BE49-F238E27FC236}">
                  <a16:creationId xmlns:a16="http://schemas.microsoft.com/office/drawing/2014/main" id="{93250C00-D27C-5232-2F6F-50986E6A5FC5}"/>
                </a:ext>
              </a:extLst>
            </p:cNvPr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265;p85">
              <a:extLst>
                <a:ext uri="{FF2B5EF4-FFF2-40B4-BE49-F238E27FC236}">
                  <a16:creationId xmlns:a16="http://schemas.microsoft.com/office/drawing/2014/main" id="{C7B25C07-7D87-3628-334D-EAA2099714B5}"/>
                </a:ext>
              </a:extLst>
            </p:cNvPr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266;p85">
              <a:extLst>
                <a:ext uri="{FF2B5EF4-FFF2-40B4-BE49-F238E27FC236}">
                  <a16:creationId xmlns:a16="http://schemas.microsoft.com/office/drawing/2014/main" id="{5F9768DC-1445-854C-FCCA-AE6B5F851B41}"/>
                </a:ext>
              </a:extLst>
            </p:cNvPr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267;p85">
              <a:extLst>
                <a:ext uri="{FF2B5EF4-FFF2-40B4-BE49-F238E27FC236}">
                  <a16:creationId xmlns:a16="http://schemas.microsoft.com/office/drawing/2014/main" id="{992C87A0-3B05-EA05-81DF-554CFDBBAD8E}"/>
                </a:ext>
              </a:extLst>
            </p:cNvPr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268;p85">
              <a:extLst>
                <a:ext uri="{FF2B5EF4-FFF2-40B4-BE49-F238E27FC236}">
                  <a16:creationId xmlns:a16="http://schemas.microsoft.com/office/drawing/2014/main" id="{EF941F9B-2A68-A9C9-FABE-5FC9186B9342}"/>
                </a:ext>
              </a:extLst>
            </p:cNvPr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269;p85">
              <a:extLst>
                <a:ext uri="{FF2B5EF4-FFF2-40B4-BE49-F238E27FC236}">
                  <a16:creationId xmlns:a16="http://schemas.microsoft.com/office/drawing/2014/main" id="{CB83A28C-BBC4-3480-B1CA-5B6D7F02CDE7}"/>
                </a:ext>
              </a:extLst>
            </p:cNvPr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270;p85">
              <a:extLst>
                <a:ext uri="{FF2B5EF4-FFF2-40B4-BE49-F238E27FC236}">
                  <a16:creationId xmlns:a16="http://schemas.microsoft.com/office/drawing/2014/main" id="{00B17D4B-24C1-D42A-14D3-FFD6284C008D}"/>
                </a:ext>
              </a:extLst>
            </p:cNvPr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271;p85">
              <a:extLst>
                <a:ext uri="{FF2B5EF4-FFF2-40B4-BE49-F238E27FC236}">
                  <a16:creationId xmlns:a16="http://schemas.microsoft.com/office/drawing/2014/main" id="{50C64359-E54F-B28C-8C25-3D00B1E73C41}"/>
                </a:ext>
              </a:extLst>
            </p:cNvPr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272;p85">
              <a:extLst>
                <a:ext uri="{FF2B5EF4-FFF2-40B4-BE49-F238E27FC236}">
                  <a16:creationId xmlns:a16="http://schemas.microsoft.com/office/drawing/2014/main" id="{5BE4FA4D-D077-EA52-FD26-04D1332B3DF6}"/>
                </a:ext>
              </a:extLst>
            </p:cNvPr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273;p85">
              <a:extLst>
                <a:ext uri="{FF2B5EF4-FFF2-40B4-BE49-F238E27FC236}">
                  <a16:creationId xmlns:a16="http://schemas.microsoft.com/office/drawing/2014/main" id="{AA91F4EA-44B9-DD2A-A6E2-C3172B57F3CE}"/>
                </a:ext>
              </a:extLst>
            </p:cNvPr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274;p85">
              <a:extLst>
                <a:ext uri="{FF2B5EF4-FFF2-40B4-BE49-F238E27FC236}">
                  <a16:creationId xmlns:a16="http://schemas.microsoft.com/office/drawing/2014/main" id="{3BC76D93-FB5E-F23D-49E9-4892CBFADC1A}"/>
                </a:ext>
              </a:extLst>
            </p:cNvPr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275;p85">
              <a:extLst>
                <a:ext uri="{FF2B5EF4-FFF2-40B4-BE49-F238E27FC236}">
                  <a16:creationId xmlns:a16="http://schemas.microsoft.com/office/drawing/2014/main" id="{F41233C7-700F-F7FD-7083-8BB464A33BBE}"/>
                </a:ext>
              </a:extLst>
            </p:cNvPr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276;p85">
              <a:extLst>
                <a:ext uri="{FF2B5EF4-FFF2-40B4-BE49-F238E27FC236}">
                  <a16:creationId xmlns:a16="http://schemas.microsoft.com/office/drawing/2014/main" id="{65EA0D24-91E8-7FAB-9CA6-828942E998E1}"/>
                </a:ext>
              </a:extLst>
            </p:cNvPr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277;p85">
              <a:extLst>
                <a:ext uri="{FF2B5EF4-FFF2-40B4-BE49-F238E27FC236}">
                  <a16:creationId xmlns:a16="http://schemas.microsoft.com/office/drawing/2014/main" id="{D02BD31B-62B4-9FF9-9BFB-01ACF82E5D0C}"/>
                </a:ext>
              </a:extLst>
            </p:cNvPr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278;p85">
              <a:extLst>
                <a:ext uri="{FF2B5EF4-FFF2-40B4-BE49-F238E27FC236}">
                  <a16:creationId xmlns:a16="http://schemas.microsoft.com/office/drawing/2014/main" id="{EE4B9339-5E2D-DC2E-D0CC-805227811737}"/>
                </a:ext>
              </a:extLst>
            </p:cNvPr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279;p85">
              <a:extLst>
                <a:ext uri="{FF2B5EF4-FFF2-40B4-BE49-F238E27FC236}">
                  <a16:creationId xmlns:a16="http://schemas.microsoft.com/office/drawing/2014/main" id="{E7F2A4A9-5AF9-C3C3-B770-1A5947E9F86E}"/>
                </a:ext>
              </a:extLst>
            </p:cNvPr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280;p85">
              <a:extLst>
                <a:ext uri="{FF2B5EF4-FFF2-40B4-BE49-F238E27FC236}">
                  <a16:creationId xmlns:a16="http://schemas.microsoft.com/office/drawing/2014/main" id="{8F6F1750-22A5-4480-B8C6-69FCE51BB599}"/>
                </a:ext>
              </a:extLst>
            </p:cNvPr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836923" y="1703079"/>
            <a:ext cx="2490047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L</a:t>
            </a:r>
            <a:r>
              <a:rPr lang="en" sz="2400" dirty="0"/>
              <a:t>angdetect </a:t>
            </a:r>
            <a:endParaRPr sz="2400"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355327" y="2615575"/>
            <a:ext cx="2433345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Tkinter is a Python binding to the Tk GUI toolkit. It is the standard Python interface to the Tk GUI toolkit, and is Python's de facto standard GUI. 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49" y="2710271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The library is used to translate languages.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7" y="2710271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Language detection library ported from Google's language-detection.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 err="1"/>
              <a:t>tkinter</a:t>
            </a:r>
            <a:r>
              <a:rPr lang="en-IN" dirty="0"/>
              <a:t> </a:t>
            </a:r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49" y="1770700"/>
            <a:ext cx="2172697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 err="1"/>
              <a:t>googletrans</a:t>
            </a:r>
            <a:r>
              <a:rPr lang="en-IN" dirty="0"/>
              <a:t> </a:t>
            </a:r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836923" y="1703079"/>
            <a:ext cx="2490047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PyPDF2</a:t>
            </a:r>
            <a:r>
              <a:rPr lang="en" sz="2400" dirty="0"/>
              <a:t> </a:t>
            </a:r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538500" y="2648901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gTTS</a:t>
            </a:r>
            <a:r>
              <a:rPr lang="en-US" dirty="0"/>
              <a:t> (Google Text-to-Speech)is a Python library and CLI tool to interface with Google Translate text-to-speech API</a:t>
            </a:r>
            <a:endParaRPr lang="en-IN"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227150" y="2751126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“pure Python, cross-platform, single function module with no dependencies for playing sounds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1" y="2665342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python library used for performing major tasks on PDF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/>
              <a:t>gTTS</a:t>
            </a:r>
            <a:r>
              <a:rPr lang="en-IN" dirty="0"/>
              <a:t> </a:t>
            </a:r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5858868" y="1820867"/>
            <a:ext cx="2803563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/>
              <a:t>playsound</a:t>
            </a:r>
            <a:r>
              <a:rPr lang="en-IN" dirty="0"/>
              <a:t> </a:t>
            </a:r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416554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998787" y="1471907"/>
            <a:ext cx="4419879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dirty="0"/>
              <a:t>Applications of Language Detection</a:t>
            </a:r>
            <a:br>
              <a:rPr lang="en-IN" sz="1800" dirty="0"/>
            </a:br>
            <a:endParaRPr sz="7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BBC792-4E1D-A301-82EC-5BB4A80B36BE}"/>
              </a:ext>
            </a:extLst>
          </p:cNvPr>
          <p:cNvSpPr txBox="1"/>
          <p:nvPr/>
        </p:nvSpPr>
        <p:spPr>
          <a:xfrm>
            <a:off x="4657059" y="1318437"/>
            <a:ext cx="41254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Language detection can be used to </a:t>
            </a:r>
            <a:r>
              <a:rPr lang="en-US" sz="1400" b="1" i="1" u="sng" dirty="0">
                <a:solidFill>
                  <a:schemeClr val="bg1"/>
                </a:solidFill>
              </a:rPr>
              <a:t>determine which language our dataset </a:t>
            </a:r>
            <a:r>
              <a:rPr lang="en-US" sz="1400" dirty="0">
                <a:solidFill>
                  <a:schemeClr val="bg1"/>
                </a:solidFill>
              </a:rPr>
              <a:t>is in before running algorithms on it as some algorithms are designed to work on a specific language.</a:t>
            </a:r>
          </a:p>
          <a:p>
            <a:pPr marL="342900" indent="-34290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It can be used in </a:t>
            </a:r>
            <a:r>
              <a:rPr lang="en-US" sz="1400" b="1" i="1" u="sng" dirty="0">
                <a:solidFill>
                  <a:schemeClr val="bg1"/>
                </a:solidFill>
              </a:rPr>
              <a:t>web search arena </a:t>
            </a:r>
            <a:r>
              <a:rPr lang="en-US" sz="1400" dirty="0">
                <a:solidFill>
                  <a:schemeClr val="bg1"/>
                </a:solidFill>
              </a:rPr>
              <a:t>to implement language detection as a search functionality.</a:t>
            </a:r>
          </a:p>
          <a:p>
            <a:pPr marL="342900" indent="-34290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In </a:t>
            </a:r>
            <a:r>
              <a:rPr lang="en-US" sz="1400" b="1" i="1" u="sng" dirty="0">
                <a:solidFill>
                  <a:schemeClr val="bg1"/>
                </a:solidFill>
              </a:rPr>
              <a:t>spam filtering </a:t>
            </a:r>
            <a:r>
              <a:rPr lang="en-US" sz="1400" dirty="0">
                <a:solidFill>
                  <a:schemeClr val="bg1"/>
                </a:solidFill>
              </a:rPr>
              <a:t>to identify the language used in emails, online comments etc.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Language detection is usually used to identify the language in business texts.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343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026195" y="2825787"/>
            <a:ext cx="4419879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Functions!</a:t>
            </a:r>
            <a:endParaRPr sz="4000" dirty="0"/>
          </a:p>
        </p:txBody>
      </p:sp>
      <p:grpSp>
        <p:nvGrpSpPr>
          <p:cNvPr id="2" name="Google Shape;14324;p85">
            <a:extLst>
              <a:ext uri="{FF2B5EF4-FFF2-40B4-BE49-F238E27FC236}">
                <a16:creationId xmlns:a16="http://schemas.microsoft.com/office/drawing/2014/main" id="{F6482B91-4276-5CB8-1FAC-A473742C4133}"/>
              </a:ext>
            </a:extLst>
          </p:cNvPr>
          <p:cNvGrpSpPr/>
          <p:nvPr/>
        </p:nvGrpSpPr>
        <p:grpSpPr>
          <a:xfrm>
            <a:off x="4238867" y="2911217"/>
            <a:ext cx="333133" cy="321037"/>
            <a:chOff x="2780301" y="1521896"/>
            <a:chExt cx="333133" cy="321037"/>
          </a:xfrm>
        </p:grpSpPr>
        <p:sp>
          <p:nvSpPr>
            <p:cNvPr id="3" name="Google Shape;14325;p85">
              <a:extLst>
                <a:ext uri="{FF2B5EF4-FFF2-40B4-BE49-F238E27FC236}">
                  <a16:creationId xmlns:a16="http://schemas.microsoft.com/office/drawing/2014/main" id="{0E03D5CD-4F09-48E0-88A1-2DE612C10ED5}"/>
                </a:ext>
              </a:extLst>
            </p:cNvPr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326;p85">
              <a:extLst>
                <a:ext uri="{FF2B5EF4-FFF2-40B4-BE49-F238E27FC236}">
                  <a16:creationId xmlns:a16="http://schemas.microsoft.com/office/drawing/2014/main" id="{0D9A0E28-C05E-3816-6E83-DA8466605A4C}"/>
                </a:ext>
              </a:extLst>
            </p:cNvPr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327;p85">
              <a:extLst>
                <a:ext uri="{FF2B5EF4-FFF2-40B4-BE49-F238E27FC236}">
                  <a16:creationId xmlns:a16="http://schemas.microsoft.com/office/drawing/2014/main" id="{63ECE695-0C0B-9CD9-0E2D-5158C0E4923F}"/>
                </a:ext>
              </a:extLst>
            </p:cNvPr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328;p85">
              <a:extLst>
                <a:ext uri="{FF2B5EF4-FFF2-40B4-BE49-F238E27FC236}">
                  <a16:creationId xmlns:a16="http://schemas.microsoft.com/office/drawing/2014/main" id="{CA39BD14-D1F5-F915-6EB4-6AD44192F0D0}"/>
                </a:ext>
              </a:extLst>
            </p:cNvPr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329;p85">
              <a:extLst>
                <a:ext uri="{FF2B5EF4-FFF2-40B4-BE49-F238E27FC236}">
                  <a16:creationId xmlns:a16="http://schemas.microsoft.com/office/drawing/2014/main" id="{C977DB6C-5D98-4243-1D79-FA0622395C14}"/>
                </a:ext>
              </a:extLst>
            </p:cNvPr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330;p85">
              <a:extLst>
                <a:ext uri="{FF2B5EF4-FFF2-40B4-BE49-F238E27FC236}">
                  <a16:creationId xmlns:a16="http://schemas.microsoft.com/office/drawing/2014/main" id="{497AEE09-9117-AA31-F04F-041499B650CF}"/>
                </a:ext>
              </a:extLst>
            </p:cNvPr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331;p85">
              <a:extLst>
                <a:ext uri="{FF2B5EF4-FFF2-40B4-BE49-F238E27FC236}">
                  <a16:creationId xmlns:a16="http://schemas.microsoft.com/office/drawing/2014/main" id="{54E1C676-60DE-4322-8370-59D95431188B}"/>
                </a:ext>
              </a:extLst>
            </p:cNvPr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332;p85">
              <a:extLst>
                <a:ext uri="{FF2B5EF4-FFF2-40B4-BE49-F238E27FC236}">
                  <a16:creationId xmlns:a16="http://schemas.microsoft.com/office/drawing/2014/main" id="{950C501D-5E87-4C91-A83E-6D7345FAAF3E}"/>
                </a:ext>
              </a:extLst>
            </p:cNvPr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333;p85">
              <a:extLst>
                <a:ext uri="{FF2B5EF4-FFF2-40B4-BE49-F238E27FC236}">
                  <a16:creationId xmlns:a16="http://schemas.microsoft.com/office/drawing/2014/main" id="{3461B763-A6D2-7089-1BE1-1997233016EF}"/>
                </a:ext>
              </a:extLst>
            </p:cNvPr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334;p85">
              <a:extLst>
                <a:ext uri="{FF2B5EF4-FFF2-40B4-BE49-F238E27FC236}">
                  <a16:creationId xmlns:a16="http://schemas.microsoft.com/office/drawing/2014/main" id="{5495A3FB-7706-961D-B838-D9ACB53C344D}"/>
                </a:ext>
              </a:extLst>
            </p:cNvPr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335;p85">
              <a:extLst>
                <a:ext uri="{FF2B5EF4-FFF2-40B4-BE49-F238E27FC236}">
                  <a16:creationId xmlns:a16="http://schemas.microsoft.com/office/drawing/2014/main" id="{1A204139-C851-1009-EA63-1894F8BADAC6}"/>
                </a:ext>
              </a:extLst>
            </p:cNvPr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336;p85">
              <a:extLst>
                <a:ext uri="{FF2B5EF4-FFF2-40B4-BE49-F238E27FC236}">
                  <a16:creationId xmlns:a16="http://schemas.microsoft.com/office/drawing/2014/main" id="{F2209310-2D1B-51BE-3F74-25306327871B}"/>
                </a:ext>
              </a:extLst>
            </p:cNvPr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337;p85">
              <a:extLst>
                <a:ext uri="{FF2B5EF4-FFF2-40B4-BE49-F238E27FC236}">
                  <a16:creationId xmlns:a16="http://schemas.microsoft.com/office/drawing/2014/main" id="{806E85B3-4728-3AAE-3EB5-95D80E7FA08D}"/>
                </a:ext>
              </a:extLst>
            </p:cNvPr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338;p85">
              <a:extLst>
                <a:ext uri="{FF2B5EF4-FFF2-40B4-BE49-F238E27FC236}">
                  <a16:creationId xmlns:a16="http://schemas.microsoft.com/office/drawing/2014/main" id="{7CAC9C07-87DF-AA0D-484A-D83EB0C76254}"/>
                </a:ext>
              </a:extLst>
            </p:cNvPr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339;p85">
              <a:extLst>
                <a:ext uri="{FF2B5EF4-FFF2-40B4-BE49-F238E27FC236}">
                  <a16:creationId xmlns:a16="http://schemas.microsoft.com/office/drawing/2014/main" id="{733382C7-7BBE-1F0A-EA71-9E345AFD52B6}"/>
                </a:ext>
              </a:extLst>
            </p:cNvPr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340;p85">
              <a:extLst>
                <a:ext uri="{FF2B5EF4-FFF2-40B4-BE49-F238E27FC236}">
                  <a16:creationId xmlns:a16="http://schemas.microsoft.com/office/drawing/2014/main" id="{F0B4F881-9C5E-70FF-DDCF-59EF9009B86B}"/>
                </a:ext>
              </a:extLst>
            </p:cNvPr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341;p85">
              <a:extLst>
                <a:ext uri="{FF2B5EF4-FFF2-40B4-BE49-F238E27FC236}">
                  <a16:creationId xmlns:a16="http://schemas.microsoft.com/office/drawing/2014/main" id="{CF6A1975-AE75-7512-BDE2-7AC51712F4F6}"/>
                </a:ext>
              </a:extLst>
            </p:cNvPr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342;p85">
              <a:extLst>
                <a:ext uri="{FF2B5EF4-FFF2-40B4-BE49-F238E27FC236}">
                  <a16:creationId xmlns:a16="http://schemas.microsoft.com/office/drawing/2014/main" id="{CFD38773-4311-5880-6C0B-BF60774F10D6}"/>
                </a:ext>
              </a:extLst>
            </p:cNvPr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343;p85">
              <a:extLst>
                <a:ext uri="{FF2B5EF4-FFF2-40B4-BE49-F238E27FC236}">
                  <a16:creationId xmlns:a16="http://schemas.microsoft.com/office/drawing/2014/main" id="{FA233F7D-A00E-455A-2FAB-4F48592BE476}"/>
                </a:ext>
              </a:extLst>
            </p:cNvPr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344;p85">
              <a:extLst>
                <a:ext uri="{FF2B5EF4-FFF2-40B4-BE49-F238E27FC236}">
                  <a16:creationId xmlns:a16="http://schemas.microsoft.com/office/drawing/2014/main" id="{F7C1BE5A-9F12-D232-3253-3EB9A44634F8}"/>
                </a:ext>
              </a:extLst>
            </p:cNvPr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4018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FFC000"/>
                </a:solidFill>
              </a:rPr>
              <a:t>F</a:t>
            </a:r>
            <a:r>
              <a:rPr lang="en" sz="1800" b="1" dirty="0">
                <a:solidFill>
                  <a:srgbClr val="FFC000"/>
                </a:solidFill>
              </a:rPr>
              <a:t>unction to predict the language</a:t>
            </a:r>
            <a:endParaRPr sz="1800" b="1" dirty="0">
              <a:solidFill>
                <a:srgbClr val="FFC000"/>
              </a:solidFill>
            </a:endParaRPr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630785" y="1058687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C4CE9-ACCE-E47D-4F75-B0F4B6429E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7" t="21836" r="61861" b="60861"/>
          <a:stretch/>
        </p:blipFill>
        <p:spPr>
          <a:xfrm>
            <a:off x="2426104" y="1894810"/>
            <a:ext cx="4291791" cy="13538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5031774" cy="895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C000"/>
                </a:solidFill>
              </a:rPr>
              <a:t>Function to read pdf and detect the language</a:t>
            </a:r>
            <a:endParaRPr sz="1800" b="1" dirty="0">
              <a:solidFill>
                <a:srgbClr val="FFC000"/>
              </a:solidFill>
            </a:endParaRPr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630785" y="1058687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089CF-89E6-6DDC-3B1A-9B9152EA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7" t="15710" r="35194" b="53006"/>
          <a:stretch/>
        </p:blipFill>
        <p:spPr>
          <a:xfrm>
            <a:off x="1329070" y="1407163"/>
            <a:ext cx="6485860" cy="2329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3455233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296</Words>
  <Application>Microsoft Office PowerPoint</Application>
  <PresentationFormat>On-screen Show (16:9)</PresentationFormat>
  <Paragraphs>41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Wingdings</vt:lpstr>
      <vt:lpstr>Montserrat ExtraLight</vt:lpstr>
      <vt:lpstr>Montserrat</vt:lpstr>
      <vt:lpstr>Arial</vt:lpstr>
      <vt:lpstr>Montserrat ExtraBold</vt:lpstr>
      <vt:lpstr>Futuristic Background by Slidesgo</vt:lpstr>
      <vt:lpstr>LANGUAGE DETECTOR and TRANSLATOR</vt:lpstr>
      <vt:lpstr>ABOUT OUR PROJECT</vt:lpstr>
      <vt:lpstr>Libraries Used!</vt:lpstr>
      <vt:lpstr>Langdetect </vt:lpstr>
      <vt:lpstr>PyPDF2 </vt:lpstr>
      <vt:lpstr>Applications of Language Detection </vt:lpstr>
      <vt:lpstr>Functions!</vt:lpstr>
      <vt:lpstr>PowerPoint Presentation</vt:lpstr>
      <vt:lpstr>PowerPoint Presentation</vt:lpstr>
      <vt:lpstr>PowerPoint Presentation</vt:lpstr>
      <vt:lpstr>PowerPoint Presentation</vt:lpstr>
      <vt:lpstr>Lets run the program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DETECTOR and TRANSLATOR</dc:title>
  <dc:creator>Preeti Nanda</dc:creator>
  <cp:lastModifiedBy>Preeti Nanda</cp:lastModifiedBy>
  <cp:revision>7</cp:revision>
  <dcterms:modified xsi:type="dcterms:W3CDTF">2022-12-01T04:49:06Z</dcterms:modified>
</cp:coreProperties>
</file>